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D5BE"/>
    <a:srgbClr val="EFD9A8"/>
    <a:srgbClr val="F5E2B1"/>
    <a:srgbClr val="D8C2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67"/>
    <p:restoredTop sz="94687"/>
  </p:normalViewPr>
  <p:slideViewPr>
    <p:cSldViewPr snapToGrid="0" snapToObjects="1">
      <p:cViewPr>
        <p:scale>
          <a:sx n="107" d="100"/>
          <a:sy n="107" d="100"/>
        </p:scale>
        <p:origin x="144" y="10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theme" Target="theme/theme1.xml"/><Relationship Id="rId1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presProps" Target="presProps.xml"/><Relationship Id="rId1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393DC-829E-2545-9FE0-ED21B6A99385}" type="datetimeFigureOut">
              <a:rPr lang="en-US" smtClean="0"/>
              <a:t>3/6/16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F5F4C-2536-734E-9E53-AE89329CC2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0768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393DC-829E-2545-9FE0-ED21B6A99385}" type="datetimeFigureOut">
              <a:rPr lang="en-US" smtClean="0"/>
              <a:t>3/6/16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F5F4C-2536-734E-9E53-AE89329CC2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8762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393DC-829E-2545-9FE0-ED21B6A99385}" type="datetimeFigureOut">
              <a:rPr lang="en-US" smtClean="0"/>
              <a:t>3/6/16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F5F4C-2536-734E-9E53-AE89329CC2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0750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393DC-829E-2545-9FE0-ED21B6A99385}" type="datetimeFigureOut">
              <a:rPr lang="en-US" smtClean="0"/>
              <a:t>3/6/16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F5F4C-2536-734E-9E53-AE89329CC2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3752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393DC-829E-2545-9FE0-ED21B6A99385}" type="datetimeFigureOut">
              <a:rPr lang="en-US" smtClean="0"/>
              <a:t>3/6/16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F5F4C-2536-734E-9E53-AE89329CC2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629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393DC-829E-2545-9FE0-ED21B6A99385}" type="datetimeFigureOut">
              <a:rPr lang="en-US" smtClean="0"/>
              <a:t>3/6/16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F5F4C-2536-734E-9E53-AE89329CC2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7381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393DC-829E-2545-9FE0-ED21B6A99385}" type="datetimeFigureOut">
              <a:rPr lang="en-US" smtClean="0"/>
              <a:t>3/6/16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F5F4C-2536-734E-9E53-AE89329CC2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8303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393DC-829E-2545-9FE0-ED21B6A99385}" type="datetimeFigureOut">
              <a:rPr lang="en-US" smtClean="0"/>
              <a:t>3/6/16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F5F4C-2536-734E-9E53-AE89329CC2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3570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393DC-829E-2545-9FE0-ED21B6A99385}" type="datetimeFigureOut">
              <a:rPr lang="en-US" smtClean="0"/>
              <a:t>3/6/16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F5F4C-2536-734E-9E53-AE89329CC2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0172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393DC-829E-2545-9FE0-ED21B6A99385}" type="datetimeFigureOut">
              <a:rPr lang="en-US" smtClean="0"/>
              <a:t>3/6/16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F5F4C-2536-734E-9E53-AE89329CC2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4377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393DC-829E-2545-9FE0-ED21B6A99385}" type="datetimeFigureOut">
              <a:rPr lang="en-US" smtClean="0"/>
              <a:t>3/6/16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F5F4C-2536-734E-9E53-AE89329CC2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6598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B393DC-829E-2545-9FE0-ED21B6A99385}" type="datetimeFigureOut">
              <a:rPr lang="en-US" smtClean="0"/>
              <a:t>3/6/16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1F5F4C-2536-734E-9E53-AE89329CC2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0058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5101" y="657546"/>
            <a:ext cx="8534400" cy="53721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274049" y="657546"/>
            <a:ext cx="1808252" cy="6267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8433331" y="1123786"/>
            <a:ext cx="1808252" cy="6164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 rot="5400000">
            <a:off x="8993792" y="2035000"/>
            <a:ext cx="1808252" cy="6164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628167" y="1123786"/>
            <a:ext cx="454134" cy="3789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6840279" y="5585637"/>
            <a:ext cx="2091070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6916376" y="5514016"/>
            <a:ext cx="1221553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ote </a:t>
            </a:r>
            <a:r>
              <a:rPr lang="en-US" dirty="0" err="1" smtClean="0"/>
              <a:t>d’azur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5628167" y="1559443"/>
            <a:ext cx="347331" cy="166617"/>
          </a:xfrm>
          <a:prstGeom prst="rect">
            <a:avLst/>
          </a:prstGeom>
          <a:solidFill>
            <a:srgbClr val="F5E2B1"/>
          </a:solidFill>
          <a:ln>
            <a:solidFill>
              <a:srgbClr val="F5E2B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229060" y="3111795"/>
            <a:ext cx="297712" cy="135556"/>
          </a:xfrm>
          <a:prstGeom prst="rect">
            <a:avLst/>
          </a:prstGeom>
          <a:solidFill>
            <a:srgbClr val="D8C297"/>
          </a:solidFill>
          <a:ln>
            <a:solidFill>
              <a:srgbClr val="D8C2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344633" y="3343596"/>
            <a:ext cx="1226288" cy="221855"/>
          </a:xfrm>
          <a:prstGeom prst="rect">
            <a:avLst/>
          </a:prstGeom>
          <a:solidFill>
            <a:srgbClr val="E6D5BE"/>
          </a:solidFill>
          <a:ln>
            <a:solidFill>
              <a:srgbClr val="E6D5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309191" y="2431312"/>
            <a:ext cx="2113848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afety/warmup zone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74301" y="3055870"/>
            <a:ext cx="1210331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mtClean="0"/>
              <a:t>200 meter </a:t>
            </a:r>
          </a:p>
          <a:p>
            <a:pPr algn="ctr"/>
            <a:r>
              <a:rPr lang="en-US" dirty="0" smtClean="0"/>
              <a:t>line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9245311" y="4244453"/>
            <a:ext cx="1210331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  <a:r>
              <a:rPr lang="en-US" dirty="0" smtClean="0"/>
              <a:t>00 meter </a:t>
            </a:r>
          </a:p>
          <a:p>
            <a:pPr algn="ctr"/>
            <a:r>
              <a:rPr lang="en-US" dirty="0" smtClean="0"/>
              <a:t>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713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 flipV="1">
            <a:off x="479702" y="3594394"/>
            <a:ext cx="1117600" cy="368347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3999813" y="1381004"/>
            <a:ext cx="1117600" cy="368347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7105701" y="1736651"/>
            <a:ext cx="3905693" cy="3905693"/>
          </a:xfrm>
          <a:prstGeom prst="ellipse">
            <a:avLst/>
          </a:prstGeom>
          <a:noFill/>
          <a:ln w="1016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1211720" y="1811078"/>
            <a:ext cx="3905693" cy="3905693"/>
          </a:xfrm>
          <a:prstGeom prst="ellipse">
            <a:avLst/>
          </a:prstGeom>
          <a:noFill/>
          <a:ln w="1016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>
            <a:stCxn id="5" idx="0"/>
            <a:endCxn id="4" idx="0"/>
          </p:cNvCxnSpPr>
          <p:nvPr/>
        </p:nvCxnSpPr>
        <p:spPr>
          <a:xfrm flipV="1">
            <a:off x="3164567" y="1736651"/>
            <a:ext cx="5893981" cy="74427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3260260" y="5642344"/>
            <a:ext cx="5893981" cy="74427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3087121" y="3655756"/>
            <a:ext cx="163032" cy="163032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837808" y="3679785"/>
            <a:ext cx="10444362" cy="76586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3164566" y="1565177"/>
            <a:ext cx="0" cy="4605409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9058547" y="1435501"/>
            <a:ext cx="0" cy="4507992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9" idx="5"/>
          </p:cNvCxnSpPr>
          <p:nvPr/>
        </p:nvCxnSpPr>
        <p:spPr>
          <a:xfrm flipH="1" flipV="1">
            <a:off x="1708334" y="2579293"/>
            <a:ext cx="1517944" cy="1215620"/>
          </a:xfrm>
          <a:prstGeom prst="straightConnector1">
            <a:avLst/>
          </a:prstGeom>
          <a:ln w="508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955485" y="2437042"/>
            <a:ext cx="24181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accent1">
                    <a:lumMod val="75000"/>
                  </a:schemeClr>
                </a:solidFill>
              </a:rPr>
              <a:t>Track Turn radius</a:t>
            </a:r>
            <a:endParaRPr lang="en-US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3" name="Oval 22"/>
          <p:cNvSpPr/>
          <p:nvPr/>
        </p:nvSpPr>
        <p:spPr>
          <a:xfrm>
            <a:off x="8971545" y="3615535"/>
            <a:ext cx="163032" cy="163032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1009650" y="3620717"/>
            <a:ext cx="253850" cy="25385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26" name="Straight Arrow Connector 25"/>
          <p:cNvCxnSpPr>
            <a:stCxn id="25" idx="0"/>
          </p:cNvCxnSpPr>
          <p:nvPr/>
        </p:nvCxnSpPr>
        <p:spPr>
          <a:xfrm>
            <a:off x="1136575" y="3620717"/>
            <a:ext cx="28039" cy="1235369"/>
          </a:xfrm>
          <a:prstGeom prst="straightConnector1">
            <a:avLst/>
          </a:prstGeom>
          <a:ln w="508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405513" y="4732668"/>
            <a:ext cx="12044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accent2">
                    <a:lumMod val="75000"/>
                  </a:schemeClr>
                </a:solidFill>
              </a:rPr>
              <a:t>Velocity</a:t>
            </a:r>
            <a:endParaRPr lang="en-US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30" name="Straight Arrow Connector 29"/>
          <p:cNvCxnSpPr/>
          <p:nvPr/>
        </p:nvCxnSpPr>
        <p:spPr>
          <a:xfrm flipV="1">
            <a:off x="1226325" y="3753861"/>
            <a:ext cx="1188645" cy="13682"/>
          </a:xfrm>
          <a:prstGeom prst="straightConnector1">
            <a:avLst/>
          </a:prstGeom>
          <a:ln w="508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1216878" y="3718675"/>
            <a:ext cx="24375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smtClean="0">
                <a:solidFill>
                  <a:schemeClr val="accent2">
                    <a:lumMod val="75000"/>
                  </a:schemeClr>
                </a:solidFill>
              </a:rPr>
              <a:t>Centripetal Force </a:t>
            </a:r>
            <a:endParaRPr lang="en-US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43" name="Straight Arrow Connector 42"/>
          <p:cNvCxnSpPr/>
          <p:nvPr/>
        </p:nvCxnSpPr>
        <p:spPr>
          <a:xfrm flipV="1">
            <a:off x="3164566" y="5888245"/>
            <a:ext cx="5817952" cy="42548"/>
          </a:xfrm>
          <a:prstGeom prst="straightConnector1">
            <a:avLst/>
          </a:prstGeom>
          <a:ln w="539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4834429" y="5939082"/>
            <a:ext cx="24511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accent1">
                    <a:lumMod val="75000"/>
                  </a:schemeClr>
                </a:solidFill>
              </a:rPr>
              <a:t>Length </a:t>
            </a:r>
            <a:r>
              <a:rPr lang="en-US" sz="2400" b="1" smtClean="0">
                <a:solidFill>
                  <a:schemeClr val="accent1">
                    <a:lumMod val="75000"/>
                  </a:schemeClr>
                </a:solidFill>
              </a:rPr>
              <a:t>of Straight</a:t>
            </a:r>
            <a:endParaRPr lang="en-US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04341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3697419" y="71620"/>
            <a:ext cx="4752191" cy="6858000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3470015" y="2667000"/>
            <a:ext cx="1955800" cy="1955800"/>
          </a:xfrm>
          <a:prstGeom prst="ellipse">
            <a:avLst/>
          </a:prstGeom>
          <a:noFill/>
          <a:ln w="508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6226747" y="1778000"/>
            <a:ext cx="1955800" cy="1955800"/>
          </a:xfrm>
          <a:prstGeom prst="ellipse">
            <a:avLst/>
          </a:prstGeom>
          <a:noFill/>
          <a:ln w="508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4470400" y="2235200"/>
            <a:ext cx="12700" cy="2590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7202461" y="1460500"/>
            <a:ext cx="12700" cy="2590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6057899" y="2730500"/>
            <a:ext cx="2247902" cy="25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3378198" y="3644900"/>
            <a:ext cx="2247902" cy="25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/>
          <p:cNvSpPr/>
          <p:nvPr/>
        </p:nvSpPr>
        <p:spPr>
          <a:xfrm>
            <a:off x="7151245" y="2688131"/>
            <a:ext cx="112427" cy="112427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6815110" y="1556479"/>
            <a:ext cx="800101" cy="2494821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4076699" y="2479102"/>
            <a:ext cx="800101" cy="2494821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/>
          <p:cNvSpPr/>
          <p:nvPr/>
        </p:nvSpPr>
        <p:spPr>
          <a:xfrm>
            <a:off x="4420536" y="3614086"/>
            <a:ext cx="112427" cy="112427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8515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58132"/>
            <a:ext cx="12192000" cy="4141735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 flipV="1">
            <a:off x="1803400" y="2286000"/>
            <a:ext cx="0" cy="1473200"/>
          </a:xfrm>
          <a:prstGeom prst="line">
            <a:avLst/>
          </a:prstGeom>
          <a:ln w="73025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Arc 8"/>
          <p:cNvSpPr/>
          <p:nvPr/>
        </p:nvSpPr>
        <p:spPr>
          <a:xfrm>
            <a:off x="1502797" y="3022600"/>
            <a:ext cx="747422" cy="736600"/>
          </a:xfrm>
          <a:prstGeom prst="arc">
            <a:avLst>
              <a:gd name="adj1" fmla="val 16200000"/>
              <a:gd name="adj2" fmla="val 21098046"/>
            </a:avLst>
          </a:prstGeom>
          <a:noFill/>
          <a:ln w="28575">
            <a:solidFill>
              <a:schemeClr val="accent2">
                <a:lumMod val="60000"/>
                <a:lumOff val="40000"/>
              </a:schemeClr>
            </a:solidFill>
            <a:headEnd type="arrow" w="sm" len="sm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4"/>
          <p:cNvSpPr/>
          <p:nvPr/>
        </p:nvSpPr>
        <p:spPr>
          <a:xfrm>
            <a:off x="2178657" y="2811818"/>
            <a:ext cx="2095512" cy="281875"/>
          </a:xfrm>
          <a:custGeom>
            <a:avLst/>
            <a:gdLst>
              <a:gd name="connsiteX0" fmla="*/ 0 w 2095512"/>
              <a:gd name="connsiteY0" fmla="*/ 257385 h 281875"/>
              <a:gd name="connsiteX1" fmla="*/ 95416 w 2095512"/>
              <a:gd name="connsiteY1" fmla="*/ 185824 h 281875"/>
              <a:gd name="connsiteX2" fmla="*/ 381663 w 2095512"/>
              <a:gd name="connsiteY2" fmla="*/ 42700 h 281875"/>
              <a:gd name="connsiteX3" fmla="*/ 707666 w 2095512"/>
              <a:gd name="connsiteY3" fmla="*/ 2944 h 281875"/>
              <a:gd name="connsiteX4" fmla="*/ 755374 w 2095512"/>
              <a:gd name="connsiteY4" fmla="*/ 2944 h 281875"/>
              <a:gd name="connsiteX5" fmla="*/ 755374 w 2095512"/>
              <a:gd name="connsiteY5" fmla="*/ 2944 h 281875"/>
              <a:gd name="connsiteX6" fmla="*/ 1168842 w 2095512"/>
              <a:gd name="connsiteY6" fmla="*/ 82457 h 281875"/>
              <a:gd name="connsiteX7" fmla="*/ 1701580 w 2095512"/>
              <a:gd name="connsiteY7" fmla="*/ 265337 h 281875"/>
              <a:gd name="connsiteX8" fmla="*/ 2059388 w 2095512"/>
              <a:gd name="connsiteY8" fmla="*/ 273288 h 281875"/>
              <a:gd name="connsiteX9" fmla="*/ 2083242 w 2095512"/>
              <a:gd name="connsiteY9" fmla="*/ 265337 h 281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095512" h="281875">
                <a:moveTo>
                  <a:pt x="0" y="257385"/>
                </a:moveTo>
                <a:cubicBezTo>
                  <a:pt x="15903" y="239495"/>
                  <a:pt x="31806" y="221605"/>
                  <a:pt x="95416" y="185824"/>
                </a:cubicBezTo>
                <a:cubicBezTo>
                  <a:pt x="159026" y="150043"/>
                  <a:pt x="279621" y="73180"/>
                  <a:pt x="381663" y="42700"/>
                </a:cubicBezTo>
                <a:cubicBezTo>
                  <a:pt x="483705" y="12220"/>
                  <a:pt x="645381" y="9570"/>
                  <a:pt x="707666" y="2944"/>
                </a:cubicBezTo>
                <a:cubicBezTo>
                  <a:pt x="769951" y="-3682"/>
                  <a:pt x="755374" y="2944"/>
                  <a:pt x="755374" y="2944"/>
                </a:cubicBezTo>
                <a:lnTo>
                  <a:pt x="755374" y="2944"/>
                </a:lnTo>
                <a:cubicBezTo>
                  <a:pt x="824285" y="16196"/>
                  <a:pt x="1011141" y="38725"/>
                  <a:pt x="1168842" y="82457"/>
                </a:cubicBezTo>
                <a:cubicBezTo>
                  <a:pt x="1326543" y="126189"/>
                  <a:pt x="1553156" y="233532"/>
                  <a:pt x="1701580" y="265337"/>
                </a:cubicBezTo>
                <a:cubicBezTo>
                  <a:pt x="1850004" y="297142"/>
                  <a:pt x="1995778" y="273288"/>
                  <a:pt x="2059388" y="273288"/>
                </a:cubicBezTo>
                <a:cubicBezTo>
                  <a:pt x="2122998" y="273288"/>
                  <a:pt x="2083242" y="265337"/>
                  <a:pt x="2083242" y="265337"/>
                </a:cubicBezTo>
              </a:path>
            </a:pathLst>
          </a:custGeom>
          <a:noFill/>
          <a:ln w="41275">
            <a:solidFill>
              <a:schemeClr val="accent2">
                <a:lumMod val="60000"/>
                <a:lumOff val="40000"/>
              </a:schemeClr>
            </a:solidFill>
            <a:head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4245135" y="2872448"/>
            <a:ext cx="1967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Lean angle of rider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8020145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 rot="2459041">
            <a:off x="7385017" y="5737414"/>
            <a:ext cx="15944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safety zone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 rot="2660069">
            <a:off x="6515294" y="5816605"/>
            <a:ext cx="15503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</a:t>
            </a:r>
            <a:r>
              <a:rPr lang="en-US" sz="2400" dirty="0" smtClean="0"/>
              <a:t>ote </a:t>
            </a:r>
            <a:r>
              <a:rPr lang="en-US" sz="2400" dirty="0" err="1" smtClean="0"/>
              <a:t>d’azur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 rot="839545">
            <a:off x="4741091" y="2487522"/>
            <a:ext cx="13901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</a:t>
            </a:r>
            <a:r>
              <a:rPr lang="en-US" sz="2400" dirty="0" smtClean="0"/>
              <a:t>inish line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 rot="3791949">
            <a:off x="3382166" y="4162057"/>
            <a:ext cx="22742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b</a:t>
            </a:r>
            <a:r>
              <a:rPr lang="en-US" sz="2400" smtClean="0"/>
              <a:t>lue stayer’s line</a:t>
            </a:r>
            <a:endParaRPr lang="en-US" sz="2400" dirty="0"/>
          </a:p>
        </p:txBody>
      </p:sp>
      <p:sp>
        <p:nvSpPr>
          <p:cNvPr id="9" name="TextBox 8"/>
          <p:cNvSpPr txBox="1"/>
          <p:nvPr/>
        </p:nvSpPr>
        <p:spPr>
          <a:xfrm rot="3470969">
            <a:off x="4305114" y="4611072"/>
            <a:ext cx="23705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red sprinter’s line</a:t>
            </a:r>
            <a:endParaRPr lang="en-US" sz="2400" dirty="0"/>
          </a:p>
        </p:txBody>
      </p:sp>
      <p:sp>
        <p:nvSpPr>
          <p:cNvPr id="10" name="TextBox 9"/>
          <p:cNvSpPr txBox="1"/>
          <p:nvPr/>
        </p:nvSpPr>
        <p:spPr>
          <a:xfrm rot="3085954">
            <a:off x="5220002" y="5118551"/>
            <a:ext cx="22449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</a:t>
            </a:r>
            <a:r>
              <a:rPr lang="en-US" sz="2400" dirty="0" smtClean="0"/>
              <a:t>lack datum line</a:t>
            </a:r>
            <a:endParaRPr lang="en-US" sz="2400" dirty="0"/>
          </a:p>
        </p:txBody>
      </p:sp>
      <p:sp>
        <p:nvSpPr>
          <p:cNvPr id="11" name="TextBox 10"/>
          <p:cNvSpPr txBox="1"/>
          <p:nvPr/>
        </p:nvSpPr>
        <p:spPr>
          <a:xfrm rot="1824148">
            <a:off x="9544751" y="4522632"/>
            <a:ext cx="966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>
                <a:solidFill>
                  <a:schemeClr val="bg1"/>
                </a:solidFill>
              </a:rPr>
              <a:t>infield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00439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 flipV="1">
            <a:off x="2091193" y="4842346"/>
            <a:ext cx="5478449" cy="7950"/>
          </a:xfrm>
          <a:prstGeom prst="line">
            <a:avLst/>
          </a:prstGeom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2091193" y="1359673"/>
            <a:ext cx="5303520" cy="3490624"/>
          </a:xfrm>
          <a:prstGeom prst="line">
            <a:avLst/>
          </a:prstGeom>
          <a:ln w="1270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Arc 10"/>
          <p:cNvSpPr/>
          <p:nvPr/>
        </p:nvSpPr>
        <p:spPr>
          <a:xfrm>
            <a:off x="3554234" y="3283888"/>
            <a:ext cx="2210461" cy="2957885"/>
          </a:xfrm>
          <a:prstGeom prst="arc">
            <a:avLst/>
          </a:prstGeom>
          <a:ln w="3810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411375" y="3510907"/>
            <a:ext cx="16040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chemeClr val="accent1">
                    <a:lumMod val="75000"/>
                  </a:schemeClr>
                </a:solidFill>
              </a:rPr>
              <a:t>Track Angle </a:t>
            </a:r>
            <a:r>
              <a:rPr lang="en-US" sz="2000" b="1" dirty="0" err="1" smtClean="0">
                <a:solidFill>
                  <a:schemeClr val="accent1">
                    <a:lumMod val="75000"/>
                  </a:schemeClr>
                </a:solidFill>
              </a:rPr>
              <a:t>θ</a:t>
            </a:r>
            <a:endParaRPr lang="en-US" sz="2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1916264" y="1065476"/>
            <a:ext cx="5192202" cy="3498573"/>
          </a:xfrm>
          <a:prstGeom prst="straightConnector1">
            <a:avLst/>
          </a:prstGeom>
          <a:ln w="508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 rot="19646712">
            <a:off x="3783256" y="2570294"/>
            <a:ext cx="1458220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chemeClr val="accent1">
                    <a:lumMod val="75000"/>
                  </a:schemeClr>
                </a:solidFill>
              </a:rPr>
              <a:t>Track Width</a:t>
            </a:r>
            <a:endParaRPr lang="en-US" sz="2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19" name="Straight Arrow Connector 18"/>
          <p:cNvCxnSpPr/>
          <p:nvPr/>
        </p:nvCxnSpPr>
        <p:spPr>
          <a:xfrm flipV="1">
            <a:off x="7339054" y="1558456"/>
            <a:ext cx="26504" cy="3283889"/>
          </a:xfrm>
          <a:prstGeom prst="straightConnector1">
            <a:avLst/>
          </a:prstGeom>
          <a:ln w="508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 rot="16200000">
            <a:off x="6583080" y="2900955"/>
            <a:ext cx="1499193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chemeClr val="accent1">
                    <a:lumMod val="75000"/>
                  </a:schemeClr>
                </a:solidFill>
              </a:rPr>
              <a:t>Track Height</a:t>
            </a:r>
            <a:endParaRPr lang="en-US" sz="2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25" name="Straight Connector 24"/>
          <p:cNvCxnSpPr/>
          <p:nvPr/>
        </p:nvCxnSpPr>
        <p:spPr>
          <a:xfrm flipH="1" flipV="1">
            <a:off x="7368208" y="708329"/>
            <a:ext cx="12945" cy="723567"/>
          </a:xfrm>
          <a:prstGeom prst="line">
            <a:avLst/>
          </a:prstGeom>
          <a:ln w="508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H="1" flipV="1">
            <a:off x="6930886" y="770948"/>
            <a:ext cx="421420" cy="588398"/>
          </a:xfrm>
          <a:prstGeom prst="straightConnector1">
            <a:avLst/>
          </a:prstGeom>
          <a:ln w="50800"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H="1" flipV="1">
            <a:off x="1705554" y="4253785"/>
            <a:ext cx="421420" cy="588398"/>
          </a:xfrm>
          <a:prstGeom prst="straightConnector1">
            <a:avLst/>
          </a:prstGeom>
          <a:ln w="50800"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V="1">
            <a:off x="2126974" y="4858246"/>
            <a:ext cx="8393" cy="643395"/>
          </a:xfrm>
          <a:prstGeom prst="straightConnector1">
            <a:avLst/>
          </a:prstGeom>
          <a:ln w="50800"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V="1">
            <a:off x="7334029" y="4850296"/>
            <a:ext cx="8393" cy="643395"/>
          </a:xfrm>
          <a:prstGeom prst="straightConnector1">
            <a:avLst/>
          </a:prstGeom>
          <a:ln w="50800"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V="1">
            <a:off x="2135367" y="5255525"/>
            <a:ext cx="5146371" cy="2180"/>
          </a:xfrm>
          <a:prstGeom prst="straightConnector1">
            <a:avLst/>
          </a:prstGeom>
          <a:ln w="508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3814920" y="5036370"/>
            <a:ext cx="2063385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chemeClr val="accent1">
                    <a:lumMod val="75000"/>
                  </a:schemeClr>
                </a:solidFill>
              </a:rPr>
              <a:t>Additional Radius</a:t>
            </a:r>
            <a:endParaRPr lang="en-US" sz="2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7469896" y="2814762"/>
            <a:ext cx="42649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Additional Radius = width*cos(track angle)</a:t>
            </a:r>
          </a:p>
          <a:p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Height = width*sin(track angle)</a:t>
            </a:r>
            <a:endParaRPr 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838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851164">
            <a:off x="4959350" y="1308100"/>
            <a:ext cx="1047750" cy="3427738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 flipV="1">
            <a:off x="2641600" y="4559301"/>
            <a:ext cx="4419600" cy="25399"/>
          </a:xfrm>
          <a:prstGeom prst="line">
            <a:avLst/>
          </a:prstGeom>
          <a:ln w="1270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5827329" y="2615782"/>
            <a:ext cx="0" cy="1849340"/>
          </a:xfrm>
          <a:prstGeom prst="straightConnector1">
            <a:avLst/>
          </a:prstGeom>
          <a:ln w="508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/>
          <p:cNvSpPr/>
          <p:nvPr/>
        </p:nvSpPr>
        <p:spPr>
          <a:xfrm>
            <a:off x="5700404" y="2361932"/>
            <a:ext cx="253850" cy="25385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2" name="TextBox 11"/>
          <p:cNvSpPr txBox="1"/>
          <p:nvPr/>
        </p:nvSpPr>
        <p:spPr>
          <a:xfrm>
            <a:off x="5898579" y="3341799"/>
            <a:ext cx="2295885" cy="70788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chemeClr val="accent1">
                    <a:lumMod val="75000"/>
                  </a:schemeClr>
                </a:solidFill>
              </a:rPr>
              <a:t>1g Downward Force</a:t>
            </a:r>
          </a:p>
          <a:p>
            <a:r>
              <a:rPr lang="en-US" sz="2000" b="1" dirty="0" smtClean="0">
                <a:solidFill>
                  <a:schemeClr val="accent1">
                    <a:lumMod val="75000"/>
                  </a:schemeClr>
                </a:solidFill>
              </a:rPr>
              <a:t>Due to Gravity</a:t>
            </a:r>
            <a:endParaRPr lang="en-US" sz="2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3938813" y="2478213"/>
            <a:ext cx="1825174" cy="10644"/>
          </a:xfrm>
          <a:prstGeom prst="straightConnector1">
            <a:avLst/>
          </a:prstGeom>
          <a:ln w="508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471129" y="1712187"/>
            <a:ext cx="1813958" cy="70788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r"/>
            <a:r>
              <a:rPr lang="en-US" sz="2000" b="1" dirty="0" smtClean="0">
                <a:solidFill>
                  <a:schemeClr val="accent1">
                    <a:lumMod val="75000"/>
                  </a:schemeClr>
                </a:solidFill>
              </a:rPr>
              <a:t>Lateral g-force</a:t>
            </a:r>
          </a:p>
          <a:p>
            <a:pPr algn="r"/>
            <a:r>
              <a:rPr lang="en-US" sz="2000" b="1" dirty="0" smtClean="0">
                <a:solidFill>
                  <a:schemeClr val="accent1">
                    <a:lumMod val="75000"/>
                  </a:schemeClr>
                </a:solidFill>
              </a:rPr>
              <a:t>Due to Turning </a:t>
            </a:r>
            <a:endParaRPr lang="en-US" sz="2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16" name="Straight Arrow Connector 15"/>
          <p:cNvCxnSpPr>
            <a:stCxn id="10" idx="3"/>
          </p:cNvCxnSpPr>
          <p:nvPr/>
        </p:nvCxnSpPr>
        <p:spPr>
          <a:xfrm flipH="1">
            <a:off x="4750130" y="2578607"/>
            <a:ext cx="987449" cy="1653875"/>
          </a:xfrm>
          <a:prstGeom prst="straightConnector1">
            <a:avLst/>
          </a:prstGeom>
          <a:ln w="889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1744462" y="3695742"/>
            <a:ext cx="2890535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chemeClr val="accent1">
                    <a:lumMod val="75000"/>
                  </a:schemeClr>
                </a:solidFill>
              </a:rPr>
              <a:t>Total g-force Felt by Rider</a:t>
            </a:r>
            <a:endParaRPr lang="en-US" sz="20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65655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739</TotalTime>
  <Words>75</Words>
  <Application>Microsoft Macintosh PowerPoint</Application>
  <PresentationFormat>Widescreen</PresentationFormat>
  <Paragraphs>29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Calibri</vt:lpstr>
      <vt:lpstr>Calibri Light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Bill Bourne</dc:creator>
  <cp:lastModifiedBy>Bill Bourne</cp:lastModifiedBy>
  <cp:revision>25</cp:revision>
  <dcterms:created xsi:type="dcterms:W3CDTF">2016-02-24T02:02:32Z</dcterms:created>
  <dcterms:modified xsi:type="dcterms:W3CDTF">2016-03-06T22:18:20Z</dcterms:modified>
</cp:coreProperties>
</file>